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64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3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3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9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2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4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8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9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_9icd-9n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PDOETg8x6E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A60E3D6-1B13-FC2E-C90E-9D888671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latin typeface="Cambria" panose="02040503050406030204" pitchFamily="18" charset="0"/>
                <a:ea typeface="Cambria" panose="02040503050406030204" pitchFamily="18" charset="0"/>
              </a:rPr>
              <a:t>Atspėkite mįslę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49754DE-110B-5AC1-09C0-74C95901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600" dirty="0">
                <a:latin typeface="Cambria" panose="02040503050406030204" pitchFamily="18" charset="0"/>
                <a:ea typeface="Cambria" panose="02040503050406030204" pitchFamily="18" charset="0"/>
              </a:rPr>
              <a:t>Gale plataus lauko </a:t>
            </a:r>
            <a:r>
              <a:rPr lang="lt-LT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mėlynom</a:t>
            </a:r>
            <a:r>
              <a:rPr lang="lt-LT" sz="3600" dirty="0">
                <a:latin typeface="Cambria" panose="02040503050406030204" pitchFamily="18" charset="0"/>
                <a:ea typeface="Cambria" panose="02040503050406030204" pitchFamily="18" charset="0"/>
              </a:rPr>
              <a:t> bangom plauko?</a:t>
            </a:r>
          </a:p>
        </p:txBody>
      </p:sp>
      <p:sp>
        <p:nvSpPr>
          <p:cNvPr id="4" name="Ovalas 3">
            <a:extLst>
              <a:ext uri="{FF2B5EF4-FFF2-40B4-BE49-F238E27FC236}">
                <a16:creationId xmlns:a16="http://schemas.microsoft.com/office/drawing/2014/main" id="{4DFAE546-64CC-17AA-076D-196873C31621}"/>
              </a:ext>
            </a:extLst>
          </p:cNvPr>
          <p:cNvSpPr/>
          <p:nvPr/>
        </p:nvSpPr>
        <p:spPr>
          <a:xfrm>
            <a:off x="3487271" y="2841812"/>
            <a:ext cx="4867835" cy="3200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Poraštės vietos rezervavimo ženklas 5">
            <a:extLst>
              <a:ext uri="{FF2B5EF4-FFF2-40B4-BE49-F238E27FC236}">
                <a16:creationId xmlns:a16="http://schemas.microsoft.com/office/drawing/2014/main" id="{8EE1C0C2-037E-AB12-846F-EE4FACAC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812" y="6545312"/>
            <a:ext cx="2759131" cy="250552"/>
          </a:xfrm>
        </p:spPr>
        <p:txBody>
          <a:bodyPr/>
          <a:lstStyle/>
          <a:p>
            <a:pPr rtl="0"/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sz="1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sz="1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3DED68-3E0E-7C37-2E56-F0A574E5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Georgia" panose="02040502050405020303" pitchFamily="18" charset="0"/>
              </a:rPr>
              <a:t>Pamokos</a:t>
            </a:r>
            <a:r>
              <a:rPr lang="en-US" b="1" dirty="0">
                <a:latin typeface="Georgia" panose="02040502050405020303" pitchFamily="18" charset="0"/>
              </a:rPr>
              <a:t> u</a:t>
            </a:r>
            <a:r>
              <a:rPr lang="lt-LT" b="1" dirty="0">
                <a:latin typeface="Georgia" panose="02040502050405020303" pitchFamily="18" charset="0"/>
              </a:rPr>
              <a:t>ž</a:t>
            </a:r>
            <a:r>
              <a:rPr lang="en-US" b="1" dirty="0" err="1">
                <a:latin typeface="Georgia" panose="02040502050405020303" pitchFamily="18" charset="0"/>
              </a:rPr>
              <a:t>duotis</a:t>
            </a:r>
            <a:endParaRPr lang="lt-LT" b="1" dirty="0">
              <a:latin typeface="Georgia" panose="02040502050405020303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938D51E-C5B9-F36C-EAF4-DF64F9AF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Išsirinkite vieną patarlę, užsirašykite ir ją iliustruokite.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8470B-95B9-96C4-C7CD-F33500320A81}"/>
              </a:ext>
            </a:extLst>
          </p:cNvPr>
          <p:cNvSpPr txBox="1"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Patarlės apie linus:</a:t>
            </a: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lt-L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Linelis – rengia, avelė – dengia.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lt-L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Linas – bėras, blizgus, kaip pinigas slidus.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lt-L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Linas – žalias, kaip rūta želia ir kaip bijūnas galvą kelia. 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lt-L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Linas – aukštas, geltonas kaip auksas. 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lt-L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Linas – žilas, linas – pilkas, linas – šviečia tartum šilkas. 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lt-L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Linas – dengia, linas – rengia, linas – perša ir vestuves rengia.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as 5">
            <a:extLst>
              <a:ext uri="{FF2B5EF4-FFF2-40B4-BE49-F238E27FC236}">
                <a16:creationId xmlns:a16="http://schemas.microsoft.com/office/drawing/2014/main" id="{105E2345-9AC3-94F7-FF0B-1257781C1F2B}"/>
              </a:ext>
            </a:extLst>
          </p:cNvPr>
          <p:cNvSpPr/>
          <p:nvPr/>
        </p:nvSpPr>
        <p:spPr>
          <a:xfrm>
            <a:off x="7673789" y="4456760"/>
            <a:ext cx="3209364" cy="209774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Ovalas 6">
            <a:extLst>
              <a:ext uri="{FF2B5EF4-FFF2-40B4-BE49-F238E27FC236}">
                <a16:creationId xmlns:a16="http://schemas.microsoft.com/office/drawing/2014/main" id="{CAD09707-0A8B-136F-9920-4AFC685FFCEF}"/>
              </a:ext>
            </a:extLst>
          </p:cNvPr>
          <p:cNvSpPr/>
          <p:nvPr/>
        </p:nvSpPr>
        <p:spPr>
          <a:xfrm>
            <a:off x="600635" y="949275"/>
            <a:ext cx="2070847" cy="132556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Poraštės vietos rezervavimo ženklas 5">
            <a:extLst>
              <a:ext uri="{FF2B5EF4-FFF2-40B4-BE49-F238E27FC236}">
                <a16:creationId xmlns:a16="http://schemas.microsoft.com/office/drawing/2014/main" id="{5F2A1E6D-A9AD-B97C-0114-4C7402A7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812" y="6545312"/>
            <a:ext cx="2759131" cy="250552"/>
          </a:xfrm>
        </p:spPr>
        <p:txBody>
          <a:bodyPr/>
          <a:lstStyle/>
          <a:p>
            <a:pPr rtl="0"/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sz="1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sz="1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5D95AD-A27B-712C-C6AD-9EA45C51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Georgia" panose="02040502050405020303" pitchFamily="18" charset="0"/>
              </a:rPr>
              <a:t>Pamokos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lt-LT" b="1" dirty="0">
                <a:latin typeface="Georgia" panose="02040502050405020303" pitchFamily="18" charset="0"/>
              </a:rPr>
              <a:t>klausimas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7F44211-D3F4-607B-9991-2CCBFF0A5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Pasakykite kokią naudą žmogus gauna iš linų?</a:t>
            </a:r>
          </a:p>
        </p:txBody>
      </p:sp>
      <p:sp>
        <p:nvSpPr>
          <p:cNvPr id="4" name="Ovalas 3">
            <a:extLst>
              <a:ext uri="{FF2B5EF4-FFF2-40B4-BE49-F238E27FC236}">
                <a16:creationId xmlns:a16="http://schemas.microsoft.com/office/drawing/2014/main" id="{63AB294D-BCD8-37B1-BA26-585AF36F0A60}"/>
              </a:ext>
            </a:extLst>
          </p:cNvPr>
          <p:cNvSpPr/>
          <p:nvPr/>
        </p:nvSpPr>
        <p:spPr>
          <a:xfrm>
            <a:off x="5746376" y="3299010"/>
            <a:ext cx="3030071" cy="209774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Ovalas 4">
            <a:extLst>
              <a:ext uri="{FF2B5EF4-FFF2-40B4-BE49-F238E27FC236}">
                <a16:creationId xmlns:a16="http://schemas.microsoft.com/office/drawing/2014/main" id="{0C62B7BA-9F0C-5F0D-6305-CA001B8CAF7F}"/>
              </a:ext>
            </a:extLst>
          </p:cNvPr>
          <p:cNvSpPr/>
          <p:nvPr/>
        </p:nvSpPr>
        <p:spPr>
          <a:xfrm>
            <a:off x="448235" y="3594847"/>
            <a:ext cx="4204447" cy="246529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D2F8DE8-4391-4AA2-76E8-0A2094DF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812" y="6545312"/>
            <a:ext cx="2759131" cy="250552"/>
          </a:xfrm>
        </p:spPr>
        <p:txBody>
          <a:bodyPr/>
          <a:lstStyle/>
          <a:p>
            <a:pPr rtl="0"/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sz="1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sz="1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9403169-0BA4-36AA-0DC0-0D967A72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Linai</a:t>
            </a:r>
          </a:p>
        </p:txBody>
      </p:sp>
      <p:sp>
        <p:nvSpPr>
          <p:cNvPr id="4" name="Ovalas 3">
            <a:extLst>
              <a:ext uri="{FF2B5EF4-FFF2-40B4-BE49-F238E27FC236}">
                <a16:creationId xmlns:a16="http://schemas.microsoft.com/office/drawing/2014/main" id="{1FA2E735-3162-6682-8012-992DB089ACAB}"/>
              </a:ext>
            </a:extLst>
          </p:cNvPr>
          <p:cNvSpPr/>
          <p:nvPr/>
        </p:nvSpPr>
        <p:spPr>
          <a:xfrm>
            <a:off x="3487271" y="2841812"/>
            <a:ext cx="4867835" cy="3200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Poraštės vietos rezervavimo ženklas 5">
            <a:extLst>
              <a:ext uri="{FF2B5EF4-FFF2-40B4-BE49-F238E27FC236}">
                <a16:creationId xmlns:a16="http://schemas.microsoft.com/office/drawing/2014/main" id="{BD6BA9FA-4DF5-CB16-1A82-94A9003F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812" y="6545312"/>
            <a:ext cx="2759131" cy="250552"/>
          </a:xfrm>
        </p:spPr>
        <p:txBody>
          <a:bodyPr/>
          <a:lstStyle/>
          <a:p>
            <a:pPr rtl="0"/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sz="1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sz="1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CAFA727-FB85-A68C-82F7-B644DAF4F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645" y="2049332"/>
            <a:ext cx="8385048" cy="1379668"/>
          </a:xfrm>
        </p:spPr>
        <p:txBody>
          <a:bodyPr/>
          <a:lstStyle/>
          <a:p>
            <a:r>
              <a:rPr lang="lt-LT" dirty="0"/>
              <a:t>Lino kelias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3DCCFBF6-4432-1542-6736-550608239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64" y="4579881"/>
            <a:ext cx="5993892" cy="1166495"/>
          </a:xfrm>
        </p:spPr>
        <p:txBody>
          <a:bodyPr/>
          <a:lstStyle/>
          <a:p>
            <a:r>
              <a:rPr lang="lt-LT" dirty="0"/>
              <a:t>Etnokultūros pamoka 3/4kl.</a:t>
            </a:r>
          </a:p>
          <a:p>
            <a:r>
              <a:rPr lang="lt-LT" dirty="0"/>
              <a:t>Parengė Lijana Šarkaitė-</a:t>
            </a:r>
            <a:r>
              <a:rPr lang="lt-LT" dirty="0" err="1"/>
              <a:t>Viluma</a:t>
            </a:r>
            <a:endParaRPr lang="lt-LT" dirty="0"/>
          </a:p>
        </p:txBody>
      </p:sp>
      <p:sp>
        <p:nvSpPr>
          <p:cNvPr id="7" name="Ovalas 6">
            <a:extLst>
              <a:ext uri="{FF2B5EF4-FFF2-40B4-BE49-F238E27FC236}">
                <a16:creationId xmlns:a16="http://schemas.microsoft.com/office/drawing/2014/main" id="{EC687477-179D-01CC-99EB-D7146F138CD5}"/>
              </a:ext>
            </a:extLst>
          </p:cNvPr>
          <p:cNvSpPr/>
          <p:nvPr/>
        </p:nvSpPr>
        <p:spPr>
          <a:xfrm>
            <a:off x="7043122" y="3358212"/>
            <a:ext cx="3199142" cy="190051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88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5E41B1F-F5DE-4269-A8FE-7A9BA06C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latin typeface="Georgia" panose="02040502050405020303" pitchFamily="18" charset="0"/>
              </a:rPr>
              <a:t>Linai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91D2035-9AC7-7E8F-F7F3-27891EF50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Lietuvių tikėjimuose linas – šventas augalas. Senolių įsitikinimu, linas turi ypatingą galią kovojant su velniais, raganomis ir kitomis piktosiomis dvasiomis.</a:t>
            </a:r>
          </a:p>
          <a:p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Linas – bene vienintelis mūsų augalas, pelnęs ypatingą pagarbą, apdainuojamas daugelyje senųjų mūsų tautos dainų. O tokia pagarba linui teikiama todėl, kad jis mus rengia, puošia mūsų namus ir maitina (aliejus, </a:t>
            </a:r>
            <a:r>
              <a:rPr lang="lt-LT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linų sėmenys).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260971A-77DA-1313-1BE8-E4B58892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2" y="4122112"/>
            <a:ext cx="2895600" cy="1927384"/>
          </a:xfrm>
          <a:prstGeom prst="rect">
            <a:avLst/>
          </a:prstGeom>
        </p:spPr>
      </p:pic>
      <p:sp>
        <p:nvSpPr>
          <p:cNvPr id="4" name="Poraštės vietos rezervavimo ženklas 5">
            <a:extLst>
              <a:ext uri="{FF2B5EF4-FFF2-40B4-BE49-F238E27FC236}">
                <a16:creationId xmlns:a16="http://schemas.microsoft.com/office/drawing/2014/main" id="{87E85A23-6A8D-1F59-7610-87A0154A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812" y="6545312"/>
            <a:ext cx="2759131" cy="250552"/>
          </a:xfrm>
        </p:spPr>
        <p:txBody>
          <a:bodyPr/>
          <a:lstStyle/>
          <a:p>
            <a:pPr rtl="0"/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sz="1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sz="1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65271C7-1E30-8DD1-910D-DF731F2B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latin typeface="Georgia" panose="02040502050405020303" pitchFamily="18" charset="0"/>
              </a:rPr>
              <a:t>Linai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A28AC4F-B835-958F-380F-36B04A6D7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Paprastai linai sėjami pavasario sėjos pabaigoje. Kad linai būtų geri (švarūs, be piktžolių, vienodesnio storio), jie buvo sėjami dirvonuose, dobilienoje. Lietuvių protėviai linus pluoštui, kaip manoma, sėjo jau gilioje senovėje.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 a. Lietuvoje buvo sėjami trijų rūšių linai: </a:t>
            </a:r>
            <a:r>
              <a:rPr lang="lt-LT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ilgūnėliai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lt-LT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šilkūnėliai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rečiau – galviniai  (grūdiniai).</a:t>
            </a:r>
          </a:p>
          <a:p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Nė vienas augalas pasaulyje neiškenčia tiek daug kančių kaip linas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– sako seni žmonės, –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tačiau ir nė vienas augalas neatneša žmonėms tiek naudos, grožio ir laimės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“. </a:t>
            </a:r>
            <a:endParaRPr lang="lt-LT" sz="1800" dirty="0"/>
          </a:p>
          <a:p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t-LT" dirty="0"/>
          </a:p>
        </p:txBody>
      </p:sp>
      <p:sp>
        <p:nvSpPr>
          <p:cNvPr id="5" name="Ovalas 4">
            <a:extLst>
              <a:ext uri="{FF2B5EF4-FFF2-40B4-BE49-F238E27FC236}">
                <a16:creationId xmlns:a16="http://schemas.microsoft.com/office/drawing/2014/main" id="{0BED5DFA-6B34-D3D5-97CC-69CDCB4085A9}"/>
              </a:ext>
            </a:extLst>
          </p:cNvPr>
          <p:cNvSpPr/>
          <p:nvPr/>
        </p:nvSpPr>
        <p:spPr>
          <a:xfrm>
            <a:off x="1353670" y="456883"/>
            <a:ext cx="2169459" cy="13255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Poraštės vietos rezervavimo ženklas 5">
            <a:extLst>
              <a:ext uri="{FF2B5EF4-FFF2-40B4-BE49-F238E27FC236}">
                <a16:creationId xmlns:a16="http://schemas.microsoft.com/office/drawing/2014/main" id="{826677F5-66A3-B145-7424-50437955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812" y="6545312"/>
            <a:ext cx="2759131" cy="250552"/>
          </a:xfrm>
        </p:spPr>
        <p:txBody>
          <a:bodyPr/>
          <a:lstStyle/>
          <a:p>
            <a:pPr rtl="0"/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sz="1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sz="1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DA0B13-9FC0-4B84-DEEA-F582D2EC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latin typeface="Georgia" panose="02040502050405020303" pitchFamily="18" charset="0"/>
              </a:rPr>
              <a:t>Sakmė apie linus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F71077E-7AF1-2E7C-9517-FF6D7097C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lt-L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Linus išgalvojo dievo motina. Kai moterys darbo neturėjo, tai labai </a:t>
            </a:r>
            <a:r>
              <a:rPr lang="lt-L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pletkus</a:t>
            </a:r>
            <a:r>
              <a:rPr lang="lt-L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vedžiojo. Dievo motina rado kokius gelsvus grūdelius ir juos pasėjo. Iš tų grūdų išaugo linai. Tada ji išgalvojo juos verpt, aust - ir moterim darbo pramanė. Tada moterys pradėjo dirbt ir nustojo </a:t>
            </a:r>
            <a:r>
              <a:rPr lang="lt-LT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pletkavot</a:t>
            </a:r>
            <a:r>
              <a:rPr lang="lt-L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lt-LT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Velnias užtai linų nemyli, kad juos išgalvojo dievo motina.</a:t>
            </a:r>
          </a:p>
          <a:p>
            <a:endParaRPr lang="lt-LT" dirty="0"/>
          </a:p>
        </p:txBody>
      </p:sp>
      <p:sp>
        <p:nvSpPr>
          <p:cNvPr id="4" name="Ovalas 3">
            <a:extLst>
              <a:ext uri="{FF2B5EF4-FFF2-40B4-BE49-F238E27FC236}">
                <a16:creationId xmlns:a16="http://schemas.microsoft.com/office/drawing/2014/main" id="{A549739B-EA77-5EC5-E3C8-C22AB364F6FD}"/>
              </a:ext>
            </a:extLst>
          </p:cNvPr>
          <p:cNvSpPr/>
          <p:nvPr/>
        </p:nvSpPr>
        <p:spPr>
          <a:xfrm>
            <a:off x="6580095" y="4564336"/>
            <a:ext cx="3209364" cy="209774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Poraštės vietos rezervavimo ženklas 5">
            <a:extLst>
              <a:ext uri="{FF2B5EF4-FFF2-40B4-BE49-F238E27FC236}">
                <a16:creationId xmlns:a16="http://schemas.microsoft.com/office/drawing/2014/main" id="{DF269848-2F9A-4839-B17A-EAD97A00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812" y="6545312"/>
            <a:ext cx="2759131" cy="250552"/>
          </a:xfrm>
        </p:spPr>
        <p:txBody>
          <a:bodyPr/>
          <a:lstStyle/>
          <a:p>
            <a:pPr rtl="0"/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sz="1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sz="1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1EDA7D3-755F-FA00-656C-75002D44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19" y="117438"/>
            <a:ext cx="9634011" cy="635598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>
                <a:latin typeface="Georgia" panose="02040502050405020303" pitchFamily="18" charset="0"/>
              </a:rPr>
              <a:t>Lino </a:t>
            </a:r>
            <a:r>
              <a:rPr lang="lt-LT" b="1" dirty="0" err="1">
                <a:latin typeface="Georgia" panose="02040502050405020303" pitchFamily="18" charset="0"/>
              </a:rPr>
              <a:t>mūka</a:t>
            </a:r>
            <a:r>
              <a:rPr lang="lt-LT" b="1" dirty="0">
                <a:latin typeface="Georgia" panose="02040502050405020303" pitchFamily="18" charset="0"/>
              </a:rPr>
              <a:t> / kančia / kelias</a:t>
            </a:r>
            <a:endParaRPr lang="lt-LT" dirty="0"/>
          </a:p>
        </p:txBody>
      </p:sp>
      <p:pic>
        <p:nvPicPr>
          <p:cNvPr id="7" name="Internetinė medija 6" title="LINAS PASAKOJA APIE SAVO MŪKĄ (tai yra kančia)">
            <a:hlinkClick r:id="" action="ppaction://media"/>
            <a:extLst>
              <a:ext uri="{FF2B5EF4-FFF2-40B4-BE49-F238E27FC236}">
                <a16:creationId xmlns:a16="http://schemas.microsoft.com/office/drawing/2014/main" id="{8A36B691-1463-B891-9BD7-965FDBAD62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189" y="927647"/>
            <a:ext cx="10022540" cy="5663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AF2E44-B5A2-4117-D113-E8B3AFA55075}"/>
              </a:ext>
            </a:extLst>
          </p:cNvPr>
          <p:cNvSpPr txBox="1"/>
          <p:nvPr/>
        </p:nvSpPr>
        <p:spPr>
          <a:xfrm>
            <a:off x="1344426" y="662716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900" dirty="0"/>
              <a:t>https://www.youtube.com/watch?v=uK_9icd-9ng</a:t>
            </a:r>
          </a:p>
        </p:txBody>
      </p:sp>
      <p:sp>
        <p:nvSpPr>
          <p:cNvPr id="3" name="Poraštės vietos rezervavimo ženklas 5">
            <a:extLst>
              <a:ext uri="{FF2B5EF4-FFF2-40B4-BE49-F238E27FC236}">
                <a16:creationId xmlns:a16="http://schemas.microsoft.com/office/drawing/2014/main" id="{7BAE95C6-AC55-5C01-A208-A21F911C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69106" y="6599377"/>
            <a:ext cx="2759131" cy="250552"/>
          </a:xfrm>
        </p:spPr>
        <p:txBody>
          <a:bodyPr/>
          <a:lstStyle/>
          <a:p>
            <a:pPr rtl="0"/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sz="1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sz="1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D8682E-75E0-8AF0-B20E-5049FCE0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137621"/>
          </a:xfrm>
        </p:spPr>
        <p:txBody>
          <a:bodyPr/>
          <a:lstStyle/>
          <a:p>
            <a:pPr algn="ctr"/>
            <a:r>
              <a:rPr lang="lt-LT" b="1" dirty="0">
                <a:latin typeface="Georgia" panose="02040502050405020303" pitchFamily="18" charset="0"/>
              </a:rPr>
              <a:t>Lino </a:t>
            </a:r>
            <a:r>
              <a:rPr lang="lt-LT" b="1" dirty="0" err="1">
                <a:latin typeface="Georgia" panose="02040502050405020303" pitchFamily="18" charset="0"/>
              </a:rPr>
              <a:t>mūka</a:t>
            </a:r>
            <a:r>
              <a:rPr lang="lt-LT" b="1" dirty="0">
                <a:latin typeface="Georgia" panose="02040502050405020303" pitchFamily="18" charset="0"/>
              </a:rPr>
              <a:t> / kančia / kelias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64D4CC4-7937-D1C2-F054-76A4571EE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80073"/>
            <a:ext cx="9472646" cy="4351338"/>
          </a:xfrm>
        </p:spPr>
        <p:txBody>
          <a:bodyPr/>
          <a:lstStyle/>
          <a:p>
            <a:endParaRPr lang="lt-LT" dirty="0"/>
          </a:p>
          <a:p>
            <a:r>
              <a:rPr lang="lt-LT" spc="-75" dirty="0">
                <a:solidFill>
                  <a:srgbClr val="75A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Linus sėja, rauna, kulia, mirko, mina, bruka, šukuoja, verpia, audžia, siuva drabužius – darbai, kuriuos reikia nudirbti, kad lauko augalas taptų raštuotu audiniu.</a:t>
            </a:r>
          </a:p>
          <a:p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 žinote, kodėl linų negalima pjauti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Todėl, kad prie šaknų – pats lino gerumas. Kuo ilgesnis šiaudelis, tuo ilgesnis ir pluoštas, o kuo ilgesnis pluoštas – tuo tvirtesnis, tuo plonesnis siūlas. Todėl linai raunami.</a:t>
            </a:r>
          </a:p>
          <a:p>
            <a:endParaRPr lang="lt-L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nternetinė medija 4" title="Linai.mp4">
            <a:hlinkClick r:id="" action="ppaction://media"/>
            <a:extLst>
              <a:ext uri="{FF2B5EF4-FFF2-40B4-BE49-F238E27FC236}">
                <a16:creationId xmlns:a16="http://schemas.microsoft.com/office/drawing/2014/main" id="{3F68EB82-8864-FF8E-E29B-60DFB91F09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09053" y="4030356"/>
            <a:ext cx="4773893" cy="2695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25B648-AA9A-0E50-AF31-D45303AA5AAB}"/>
              </a:ext>
            </a:extLst>
          </p:cNvPr>
          <p:cNvSpPr txBox="1"/>
          <p:nvPr/>
        </p:nvSpPr>
        <p:spPr>
          <a:xfrm>
            <a:off x="840160" y="6225858"/>
            <a:ext cx="2019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https://www.youtube.com/watch?v=PPDOETg8x6E</a:t>
            </a:r>
          </a:p>
        </p:txBody>
      </p:sp>
      <p:sp>
        <p:nvSpPr>
          <p:cNvPr id="4" name="Poraštės vietos rezervavimo ženklas 5">
            <a:extLst>
              <a:ext uri="{FF2B5EF4-FFF2-40B4-BE49-F238E27FC236}">
                <a16:creationId xmlns:a16="http://schemas.microsoft.com/office/drawing/2014/main" id="{EDDC08A1-C930-FAA1-DE99-018E31D3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2709" y="6436971"/>
            <a:ext cx="2759131" cy="250552"/>
          </a:xfrm>
        </p:spPr>
        <p:txBody>
          <a:bodyPr/>
          <a:lstStyle/>
          <a:p>
            <a:pPr rtl="0"/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sz="1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sz="1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5282BEE-FA52-CDC9-5EBB-A3130397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24" y="295835"/>
            <a:ext cx="9634011" cy="618566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Daina „Aš pasėjau linelius“</a:t>
            </a:r>
            <a:b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C782CE77-F81F-B1F1-F15B-422B7E8AC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107" y="1303433"/>
            <a:ext cx="6024937" cy="1622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989567-BBF0-262C-1324-EDAA04C2C235}"/>
              </a:ext>
            </a:extLst>
          </p:cNvPr>
          <p:cNvSpPr txBox="1"/>
          <p:nvPr/>
        </p:nvSpPr>
        <p:spPr>
          <a:xfrm>
            <a:off x="519952" y="1282333"/>
            <a:ext cx="42044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Aš pasiejau linelius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Tetušele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dirvelie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Ritin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dobil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ritin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dobil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Ritin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dobil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ja.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išdyga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lineliai,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Tetušele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dirvelie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Ritin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nuroviau linelius...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parvežiau linelius iš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tetuše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dirveles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iškūliau linelius 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 </a:t>
            </a:r>
            <a:r>
              <a:rPr lang="lt-L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tetuše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dirveles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išmyniau linelius 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 </a:t>
            </a:r>
            <a:r>
              <a:rPr lang="lt-L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tetuše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dirveles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suverpiau linelius 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 </a:t>
            </a:r>
            <a:r>
              <a:rPr lang="lt-L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tetuše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dirveles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išaudžiau 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linelius </a:t>
            </a:r>
            <a:r>
              <a:rPr lang="lt-L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tetušele</a:t>
            </a:r>
            <a:r>
              <a:rPr lang="lt-L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trobelėj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pasiuvau marškinius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Tetušele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trobelėj.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lt-LT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Ritin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pPr marL="457200" algn="just"/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t-L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(Iš: Telšių r., </a:t>
            </a:r>
            <a:r>
              <a:rPr lang="lt-LT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Sarakų</a:t>
            </a:r>
            <a:r>
              <a:rPr lang="lt-L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k.)</a:t>
            </a:r>
            <a:endParaRPr lang="lt-L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EA1DC2-5293-AE13-E072-89FBD4D162EB}"/>
              </a:ext>
            </a:extLst>
          </p:cNvPr>
          <p:cNvSpPr txBox="1"/>
          <p:nvPr/>
        </p:nvSpPr>
        <p:spPr>
          <a:xfrm>
            <a:off x="8130988" y="416267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lt-L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Šią dainą reiks išmokti ir atsiskaityti</a:t>
            </a:r>
            <a:endParaRPr lang="lt-LT" sz="2400" b="1" dirty="0">
              <a:solidFill>
                <a:srgbClr val="FF0000"/>
              </a:solidFill>
            </a:endParaRPr>
          </a:p>
        </p:txBody>
      </p:sp>
      <p:sp>
        <p:nvSpPr>
          <p:cNvPr id="13" name="Ovalas 12">
            <a:extLst>
              <a:ext uri="{FF2B5EF4-FFF2-40B4-BE49-F238E27FC236}">
                <a16:creationId xmlns:a16="http://schemas.microsoft.com/office/drawing/2014/main" id="{3157C6AF-91A1-848D-6C9A-0971FA79C042}"/>
              </a:ext>
            </a:extLst>
          </p:cNvPr>
          <p:cNvSpPr/>
          <p:nvPr/>
        </p:nvSpPr>
        <p:spPr>
          <a:xfrm>
            <a:off x="7262067" y="3576919"/>
            <a:ext cx="2590800" cy="217453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Poraštės vietos rezervavimo ženklas 5">
            <a:extLst>
              <a:ext uri="{FF2B5EF4-FFF2-40B4-BE49-F238E27FC236}">
                <a16:creationId xmlns:a16="http://schemas.microsoft.com/office/drawing/2014/main" id="{CDBBC8AD-7143-9FF6-D435-E2F3BC9F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7901" y="6277345"/>
            <a:ext cx="2759131" cy="250552"/>
          </a:xfrm>
        </p:spPr>
        <p:txBody>
          <a:bodyPr/>
          <a:lstStyle/>
          <a:p>
            <a:pPr rtl="0"/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sz="1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sz="1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Bohemijos</Template>
  <TotalTime>331</TotalTime>
  <Words>577</Words>
  <Application>Microsoft Office PowerPoint</Application>
  <PresentationFormat>Plačiaekranė</PresentationFormat>
  <Paragraphs>69</Paragraphs>
  <Slides>11</Slides>
  <Notes>0</Notes>
  <HiddenSlides>0</HiddenSlides>
  <MMClips>2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20" baseType="lpstr">
      <vt:lpstr>Arial</vt:lpstr>
      <vt:lpstr>Avenir Next LT Pro</vt:lpstr>
      <vt:lpstr>Calibri</vt:lpstr>
      <vt:lpstr>Cambria</vt:lpstr>
      <vt:lpstr>Georgia</vt:lpstr>
      <vt:lpstr>Modern Love</vt:lpstr>
      <vt:lpstr>Times New Roman</vt:lpstr>
      <vt:lpstr>Wingdings</vt:lpstr>
      <vt:lpstr>BohemianVTI</vt:lpstr>
      <vt:lpstr>Atspėkite mįslę</vt:lpstr>
      <vt:lpstr>Linai</vt:lpstr>
      <vt:lpstr>Lino kelias</vt:lpstr>
      <vt:lpstr>Linai</vt:lpstr>
      <vt:lpstr>Linai</vt:lpstr>
      <vt:lpstr>Sakmė apie linus</vt:lpstr>
      <vt:lpstr>Lino mūka / kančia / kelias</vt:lpstr>
      <vt:lpstr>Lino mūka / kančia / kelias</vt:lpstr>
      <vt:lpstr>Daina „Aš pasėjau linelius“ </vt:lpstr>
      <vt:lpstr>Pamokos užduotis</vt:lpstr>
      <vt:lpstr>Pamokos klausimas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Lino kelias</dc:title>
  <dc:creator>Lijana Šarkaitė</dc:creator>
  <cp:lastModifiedBy>Lijana Šarkaitė</cp:lastModifiedBy>
  <cp:revision>49</cp:revision>
  <dcterms:created xsi:type="dcterms:W3CDTF">2022-09-28T13:09:44Z</dcterms:created>
  <dcterms:modified xsi:type="dcterms:W3CDTF">2025-01-21T16:31:00Z</dcterms:modified>
</cp:coreProperties>
</file>